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15" r:id="rId2"/>
    <p:sldId id="333" r:id="rId3"/>
    <p:sldId id="334" r:id="rId4"/>
    <p:sldId id="335" r:id="rId5"/>
    <p:sldId id="336" r:id="rId6"/>
    <p:sldId id="351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2" r:id="rId21"/>
    <p:sldId id="350" r:id="rId22"/>
  </p:sldIdLst>
  <p:sldSz cx="10691813" cy="7559675"/>
  <p:notesSz cx="6797675" cy="9926638"/>
  <p:defaultTextStyle>
    <a:defPPr>
      <a:defRPr lang="de-DE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88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3" orient="horz" pos="306" userDrawn="1">
          <p15:clr>
            <a:srgbClr val="A4A3A4"/>
          </p15:clr>
        </p15:guide>
        <p15:guide id="5" orient="horz" pos="6202" userDrawn="1">
          <p15:clr>
            <a:srgbClr val="A4A3A4"/>
          </p15:clr>
        </p15:guide>
        <p15:guide id="6" orient="horz" pos="419" userDrawn="1">
          <p15:clr>
            <a:srgbClr val="A4A3A4"/>
          </p15:clr>
        </p15:guide>
        <p15:guide id="9" pos="567" userDrawn="1">
          <p15:clr>
            <a:srgbClr val="A4A3A4"/>
          </p15:clr>
        </p15:guide>
        <p15:guide id="10" pos="4286" userDrawn="1">
          <p15:clr>
            <a:srgbClr val="A4A3A4"/>
          </p15:clr>
        </p15:guide>
        <p15:guide id="11" orient="horz" pos="6429" userDrawn="1">
          <p15:clr>
            <a:srgbClr val="A4A3A4"/>
          </p15:clr>
        </p15:guide>
        <p15:guide id="12" orient="horz" pos="5182" userDrawn="1">
          <p15:clr>
            <a:srgbClr val="A4A3A4"/>
          </p15:clr>
        </p15:guide>
        <p15:guide id="13" orient="horz" pos="5023" userDrawn="1">
          <p15:clr>
            <a:srgbClr val="A4A3A4"/>
          </p15:clr>
        </p15:guide>
        <p15:guide id="14" orient="horz" pos="2642" userDrawn="1">
          <p15:clr>
            <a:srgbClr val="A4A3A4"/>
          </p15:clr>
        </p15:guide>
        <p15:guide id="15" orient="horz" pos="5613" userDrawn="1">
          <p15:clr>
            <a:srgbClr val="A4A3A4"/>
          </p15:clr>
        </p15:guide>
        <p15:guide id="16" orient="horz" pos="2506" userDrawn="1">
          <p15:clr>
            <a:srgbClr val="A4A3A4"/>
          </p15:clr>
        </p15:guide>
        <p15:guide id="17" orient="horz" pos="3368" userDrawn="1">
          <p15:clr>
            <a:srgbClr val="A4A3A4"/>
          </p15:clr>
        </p15:guide>
        <p15:guide id="23" orient="horz" pos="4910" userDrawn="1">
          <p15:clr>
            <a:srgbClr val="A4A3A4"/>
          </p15:clr>
        </p15:guide>
        <p15:guide id="25" orient="horz" pos="1916" userDrawn="1">
          <p15:clr>
            <a:srgbClr val="A4A3A4"/>
          </p15:clr>
        </p15:guide>
        <p15:guide id="26" orient="horz" pos="2007" userDrawn="1">
          <p15:clr>
            <a:srgbClr val="A4A3A4"/>
          </p15:clr>
        </p15:guide>
        <p15:guide id="27" pos="2903" userDrawn="1">
          <p15:clr>
            <a:srgbClr val="A4A3A4"/>
          </p15:clr>
        </p15:guide>
        <p15:guide id="28" pos="2993" userDrawn="1">
          <p15:clr>
            <a:srgbClr val="A4A3A4"/>
          </p15:clr>
        </p15:guide>
        <p15:guide id="29" orient="horz" pos="2528" userDrawn="1">
          <p15:clr>
            <a:srgbClr val="A4A3A4"/>
          </p15:clr>
        </p15:guide>
        <p15:guide id="30" orient="horz" pos="4456" userDrawn="1">
          <p15:clr>
            <a:srgbClr val="A4A3A4"/>
          </p15:clr>
        </p15:guide>
        <p15:guide id="32" orient="horz" pos="3549" userDrawn="1">
          <p15:clr>
            <a:srgbClr val="A4A3A4"/>
          </p15:clr>
        </p15:guide>
        <p15:guide id="34" pos="4195" userDrawn="1">
          <p15:clr>
            <a:srgbClr val="A4A3A4"/>
          </p15:clr>
        </p15:guide>
        <p15:guide id="35" orient="horz" pos="3186" userDrawn="1">
          <p15:clr>
            <a:srgbClr val="A4A3A4"/>
          </p15:clr>
        </p15:guide>
        <p15:guide id="36" orient="horz" pos="3458" userDrawn="1">
          <p15:clr>
            <a:srgbClr val="A4A3A4"/>
          </p15:clr>
        </p15:guide>
        <p15:guide id="37" orient="horz" pos="646" userDrawn="1">
          <p15:clr>
            <a:srgbClr val="A4A3A4"/>
          </p15:clr>
        </p15:guide>
        <p15:guide id="38" pos="3288" userDrawn="1">
          <p15:clr>
            <a:srgbClr val="A4A3A4"/>
          </p15:clr>
        </p15:guide>
        <p15:guide id="39" orient="horz" pos="533" userDrawn="1">
          <p15:clr>
            <a:srgbClr val="A4A3A4"/>
          </p15:clr>
        </p15:guide>
        <p15:guide id="40" orient="horz" pos="6543" userDrawn="1">
          <p15:clr>
            <a:srgbClr val="A4A3A4"/>
          </p15:clr>
        </p15:guide>
        <p15:guide id="41" pos="3855" userDrawn="1">
          <p15:clr>
            <a:srgbClr val="A4A3A4"/>
          </p15:clr>
        </p15:guide>
        <p15:guide id="42" orient="horz" pos="1009" userDrawn="1">
          <p15:clr>
            <a:srgbClr val="A4A3A4"/>
          </p15:clr>
        </p15:guide>
        <p15:guide id="43" orient="horz" pos="4184" userDrawn="1">
          <p15:clr>
            <a:srgbClr val="A4A3A4"/>
          </p15:clr>
        </p15:guide>
        <p15:guide id="44" pos="476" userDrawn="1">
          <p15:clr>
            <a:srgbClr val="A4A3A4"/>
          </p15:clr>
        </p15:guide>
        <p15:guide id="45" pos="4377" userDrawn="1">
          <p15:clr>
            <a:srgbClr val="A4A3A4"/>
          </p15:clr>
        </p15:guide>
        <p15:guide id="46" orient="horz" pos="6089" userDrawn="1">
          <p15:clr>
            <a:srgbClr val="A4A3A4"/>
          </p15:clr>
        </p15:guide>
        <p15:guide id="48" pos="2472" userDrawn="1">
          <p15:clr>
            <a:srgbClr val="A4A3A4"/>
          </p15:clr>
        </p15:guide>
        <p15:guide id="49" pos="2290" userDrawn="1">
          <p15:clr>
            <a:srgbClr val="A4A3A4"/>
          </p15:clr>
        </p15:guide>
        <p15:guide id="50" orient="horz" pos="2097" userDrawn="1">
          <p15:clr>
            <a:srgbClr val="A4A3A4"/>
          </p15:clr>
        </p15:guide>
        <p15:guide id="51" orient="horz" pos="3103">
          <p15:clr>
            <a:srgbClr val="A4A3A4"/>
          </p15:clr>
        </p15:guide>
        <p15:guide id="52" orient="horz" pos="216">
          <p15:clr>
            <a:srgbClr val="A4A3A4"/>
          </p15:clr>
        </p15:guide>
        <p15:guide id="53" orient="horz" pos="4385">
          <p15:clr>
            <a:srgbClr val="A4A3A4"/>
          </p15:clr>
        </p15:guide>
        <p15:guide id="54" orient="horz" pos="296">
          <p15:clr>
            <a:srgbClr val="A4A3A4"/>
          </p15:clr>
        </p15:guide>
        <p15:guide id="55" orient="horz" pos="4546">
          <p15:clr>
            <a:srgbClr val="A4A3A4"/>
          </p15:clr>
        </p15:guide>
        <p15:guide id="56" orient="horz" pos="3664">
          <p15:clr>
            <a:srgbClr val="A4A3A4"/>
          </p15:clr>
        </p15:guide>
        <p15:guide id="57" orient="horz" pos="3552">
          <p15:clr>
            <a:srgbClr val="A4A3A4"/>
          </p15:clr>
        </p15:guide>
        <p15:guide id="58" orient="horz" pos="1868">
          <p15:clr>
            <a:srgbClr val="A4A3A4"/>
          </p15:clr>
        </p15:guide>
        <p15:guide id="59" orient="horz" pos="3969">
          <p15:clr>
            <a:srgbClr val="A4A3A4"/>
          </p15:clr>
        </p15:guide>
        <p15:guide id="60" orient="horz" pos="1772">
          <p15:clr>
            <a:srgbClr val="A4A3A4"/>
          </p15:clr>
        </p15:guide>
        <p15:guide id="61" orient="horz" pos="2381">
          <p15:clr>
            <a:srgbClr val="A4A3A4"/>
          </p15:clr>
        </p15:guide>
        <p15:guide id="62" orient="horz" pos="3472">
          <p15:clr>
            <a:srgbClr val="A4A3A4"/>
          </p15:clr>
        </p15:guide>
        <p15:guide id="63" orient="horz" pos="1355">
          <p15:clr>
            <a:srgbClr val="A4A3A4"/>
          </p15:clr>
        </p15:guide>
        <p15:guide id="64" orient="horz" pos="1419">
          <p15:clr>
            <a:srgbClr val="A4A3A4"/>
          </p15:clr>
        </p15:guide>
        <p15:guide id="65" orient="horz" pos="1787">
          <p15:clr>
            <a:srgbClr val="A4A3A4"/>
          </p15:clr>
        </p15:guide>
        <p15:guide id="66" orient="horz" pos="3151">
          <p15:clr>
            <a:srgbClr val="A4A3A4"/>
          </p15:clr>
        </p15:guide>
        <p15:guide id="67" orient="horz" pos="2509">
          <p15:clr>
            <a:srgbClr val="A4A3A4"/>
          </p15:clr>
        </p15:guide>
        <p15:guide id="68" orient="horz" pos="2253">
          <p15:clr>
            <a:srgbClr val="A4A3A4"/>
          </p15:clr>
        </p15:guide>
        <p15:guide id="69" orient="horz" pos="2445">
          <p15:clr>
            <a:srgbClr val="A4A3A4"/>
          </p15:clr>
        </p15:guide>
        <p15:guide id="70" orient="horz" pos="457">
          <p15:clr>
            <a:srgbClr val="A4A3A4"/>
          </p15:clr>
        </p15:guide>
        <p15:guide id="71" orient="horz" pos="377">
          <p15:clr>
            <a:srgbClr val="A4A3A4"/>
          </p15:clr>
        </p15:guide>
        <p15:guide id="72" orient="horz" pos="4626">
          <p15:clr>
            <a:srgbClr val="A4A3A4"/>
          </p15:clr>
        </p15:guide>
        <p15:guide id="73" orient="horz" pos="713">
          <p15:clr>
            <a:srgbClr val="A4A3A4"/>
          </p15:clr>
        </p15:guide>
        <p15:guide id="74" orient="horz" pos="2958">
          <p15:clr>
            <a:srgbClr val="A4A3A4"/>
          </p15:clr>
        </p15:guide>
        <p15:guide id="75" orient="horz" pos="4305">
          <p15:clr>
            <a:srgbClr val="A4A3A4"/>
          </p15:clr>
        </p15:guide>
        <p15:guide id="76" orient="horz" pos="1483">
          <p15:clr>
            <a:srgbClr val="A4A3A4"/>
          </p15:clr>
        </p15:guide>
        <p15:guide id="77" pos="3368">
          <p15:clr>
            <a:srgbClr val="A4A3A4"/>
          </p15:clr>
        </p15:guide>
        <p15:guide id="78" pos="802">
          <p15:clr>
            <a:srgbClr val="A4A3A4"/>
          </p15:clr>
        </p15:guide>
        <p15:guide id="79" pos="6062">
          <p15:clr>
            <a:srgbClr val="A4A3A4"/>
          </p15:clr>
        </p15:guide>
        <p15:guide id="80" pos="4106">
          <p15:clr>
            <a:srgbClr val="A4A3A4"/>
          </p15:clr>
        </p15:guide>
        <p15:guide id="81" pos="4233">
          <p15:clr>
            <a:srgbClr val="A4A3A4"/>
          </p15:clr>
        </p15:guide>
        <p15:guide id="82" pos="5933">
          <p15:clr>
            <a:srgbClr val="A4A3A4"/>
          </p15:clr>
        </p15:guide>
        <p15:guide id="83" pos="4650">
          <p15:clr>
            <a:srgbClr val="A4A3A4"/>
          </p15:clr>
        </p15:guide>
        <p15:guide id="84" pos="5452">
          <p15:clr>
            <a:srgbClr val="A4A3A4"/>
          </p15:clr>
        </p15:guide>
        <p15:guide id="85" pos="673">
          <p15:clr>
            <a:srgbClr val="A4A3A4"/>
          </p15:clr>
        </p15:guide>
        <p15:guide id="86" pos="6190">
          <p15:clr>
            <a:srgbClr val="A4A3A4"/>
          </p15:clr>
        </p15:guide>
        <p15:guide id="87" pos="3496">
          <p15:clr>
            <a:srgbClr val="A4A3A4"/>
          </p15:clr>
        </p15:guide>
        <p15:guide id="88" pos="32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ald Schüller" initials="HS" lastIdx="1" clrIdx="0">
    <p:extLst>
      <p:ext uri="{19B8F6BF-5375-455C-9EA6-DF929625EA0E}">
        <p15:presenceInfo xmlns:p15="http://schemas.microsoft.com/office/powerpoint/2012/main" userId="0d59352ccfe4c70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F8F8F8"/>
    <a:srgbClr val="D2DEEF"/>
    <a:srgbClr val="EF4F61"/>
    <a:srgbClr val="16A6E8"/>
    <a:srgbClr val="9CC3DF"/>
    <a:srgbClr val="F6F2F7"/>
    <a:srgbClr val="EB4F61"/>
    <a:srgbClr val="474242"/>
    <a:srgbClr val="FF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4660" autoAdjust="0"/>
  </p:normalViewPr>
  <p:slideViewPr>
    <p:cSldViewPr snapToGrid="0" showGuides="1">
      <p:cViewPr varScale="1">
        <p:scale>
          <a:sx n="101" d="100"/>
          <a:sy n="101" d="100"/>
        </p:scale>
        <p:origin x="1776" y="72"/>
      </p:cViewPr>
      <p:guideLst>
        <p:guide orient="horz" pos="4388"/>
        <p:guide pos="2381"/>
        <p:guide orient="horz" pos="306"/>
        <p:guide orient="horz" pos="6202"/>
        <p:guide orient="horz" pos="419"/>
        <p:guide pos="567"/>
        <p:guide pos="4286"/>
        <p:guide orient="horz" pos="6429"/>
        <p:guide orient="horz" pos="5182"/>
        <p:guide orient="horz" pos="5023"/>
        <p:guide orient="horz" pos="2642"/>
        <p:guide orient="horz" pos="5613"/>
        <p:guide orient="horz" pos="2506"/>
        <p:guide orient="horz" pos="3368"/>
        <p:guide orient="horz" pos="4910"/>
        <p:guide orient="horz" pos="1916"/>
        <p:guide orient="horz" pos="2007"/>
        <p:guide pos="2903"/>
        <p:guide pos="2993"/>
        <p:guide orient="horz" pos="2528"/>
        <p:guide orient="horz" pos="4456"/>
        <p:guide orient="horz" pos="3549"/>
        <p:guide pos="4195"/>
        <p:guide orient="horz" pos="3186"/>
        <p:guide orient="horz" pos="3458"/>
        <p:guide orient="horz" pos="646"/>
        <p:guide pos="3288"/>
        <p:guide orient="horz" pos="533"/>
        <p:guide orient="horz" pos="6543"/>
        <p:guide pos="3855"/>
        <p:guide orient="horz" pos="1009"/>
        <p:guide orient="horz" pos="4184"/>
        <p:guide pos="476"/>
        <p:guide pos="4377"/>
        <p:guide orient="horz" pos="6089"/>
        <p:guide pos="2472"/>
        <p:guide pos="2290"/>
        <p:guide orient="horz" pos="2097"/>
        <p:guide orient="horz" pos="3103"/>
        <p:guide orient="horz" pos="216"/>
        <p:guide orient="horz" pos="4385"/>
        <p:guide orient="horz" pos="296"/>
        <p:guide orient="horz" pos="4546"/>
        <p:guide orient="horz" pos="3664"/>
        <p:guide orient="horz" pos="3552"/>
        <p:guide orient="horz" pos="1868"/>
        <p:guide orient="horz" pos="3969"/>
        <p:guide orient="horz" pos="1772"/>
        <p:guide orient="horz" pos="2381"/>
        <p:guide orient="horz" pos="3472"/>
        <p:guide orient="horz" pos="1355"/>
        <p:guide orient="horz" pos="1419"/>
        <p:guide orient="horz" pos="1787"/>
        <p:guide orient="horz" pos="3151"/>
        <p:guide orient="horz" pos="2509"/>
        <p:guide orient="horz" pos="2253"/>
        <p:guide orient="horz" pos="2445"/>
        <p:guide orient="horz" pos="457"/>
        <p:guide orient="horz" pos="377"/>
        <p:guide orient="horz" pos="4626"/>
        <p:guide orient="horz" pos="713"/>
        <p:guide orient="horz" pos="2958"/>
        <p:guide orient="horz" pos="4305"/>
        <p:guide orient="horz" pos="1483"/>
        <p:guide pos="3368"/>
        <p:guide pos="802"/>
        <p:guide pos="6062"/>
        <p:guide pos="4106"/>
        <p:guide pos="4233"/>
        <p:guide pos="5933"/>
        <p:guide pos="4650"/>
        <p:guide pos="5452"/>
        <p:guide pos="673"/>
        <p:guide pos="6190"/>
        <p:guide pos="3496"/>
        <p:guide pos="32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7" y="1237198"/>
            <a:ext cx="9088041" cy="263188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8" y="3970580"/>
            <a:ext cx="8018859" cy="1825171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8012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75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30" y="402483"/>
            <a:ext cx="2305422" cy="64064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9791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3152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5" y="1884672"/>
            <a:ext cx="9221689" cy="3144614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5" y="5059035"/>
            <a:ext cx="9221689" cy="165367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447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499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402484"/>
            <a:ext cx="9221689" cy="14611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2"/>
            <a:ext cx="4523137" cy="406157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2" y="1853171"/>
            <a:ext cx="4545414" cy="90821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2" y="2761382"/>
            <a:ext cx="4545414" cy="406157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021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708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966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503979"/>
            <a:ext cx="3448388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4" y="1088455"/>
            <a:ext cx="5412730" cy="5372269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2267903"/>
            <a:ext cx="3448388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206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503979"/>
            <a:ext cx="3448388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4" y="1088455"/>
            <a:ext cx="5412730" cy="5372269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2267903"/>
            <a:ext cx="3448388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365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3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A1EF2-A8CB-4601-85DF-D8923279D7A1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4" y="7006700"/>
            <a:ext cx="360848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0880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Kaufangebot Ihr Haus / Ihre Eigentumswohnung 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E1B4DA0-83C5-4242-89AD-06A799B9A299}"/>
              </a:ext>
            </a:extLst>
          </p:cNvPr>
          <p:cNvSpPr txBox="1"/>
          <p:nvPr/>
        </p:nvSpPr>
        <p:spPr>
          <a:xfrm>
            <a:off x="180001" y="1080000"/>
            <a:ext cx="10335600" cy="18785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steht ein großes attraktives Foto Ihrer Immobilie.</a:t>
            </a:r>
          </a:p>
        </p:txBody>
      </p:sp>
    </p:spTree>
    <p:extLst>
      <p:ext uri="{BB962C8B-B14F-4D97-AF65-F5344CB8AC3E}">
        <p14:creationId xmlns:p14="http://schemas.microsoft.com/office/powerpoint/2010/main" val="932168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Ausstattungsmerkmale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690B1DA-E3AC-43EA-9F8B-C45D6C2B2D5C}"/>
              </a:ext>
            </a:extLst>
          </p:cNvPr>
          <p:cNvSpPr txBox="1"/>
          <p:nvPr/>
        </p:nvSpPr>
        <p:spPr>
          <a:xfrm>
            <a:off x="180001" y="1080000"/>
            <a:ext cx="10335600" cy="33558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listen Sie alle wesentlichen Ausstattungsmerkmale auf, die zu Ihrer Immobilie gehören, z.B. Zentralheizung, Fußbodenheizung, elektrische Rollläden, Parkett etc.</a:t>
            </a:r>
          </a:p>
        </p:txBody>
      </p:sp>
    </p:spTree>
    <p:extLst>
      <p:ext uri="{BB962C8B-B14F-4D97-AF65-F5344CB8AC3E}">
        <p14:creationId xmlns:p14="http://schemas.microsoft.com/office/powerpoint/2010/main" val="1076235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Energetische Angaben / Energieausweis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FE77740-822A-4275-B843-8E8FF1BFFD81}"/>
              </a:ext>
            </a:extLst>
          </p:cNvPr>
          <p:cNvSpPr txBox="1"/>
          <p:nvPr/>
        </p:nvSpPr>
        <p:spPr>
          <a:xfrm>
            <a:off x="180001" y="1080000"/>
            <a:ext cx="10335600" cy="33558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führen Sie die erforderlichen energetischen Angaben auf, ggf. ergänzt um einen Auszug aus dem Energieausweis.</a:t>
            </a:r>
          </a:p>
        </p:txBody>
      </p:sp>
    </p:spTree>
    <p:extLst>
      <p:ext uri="{BB962C8B-B14F-4D97-AF65-F5344CB8AC3E}">
        <p14:creationId xmlns:p14="http://schemas.microsoft.com/office/powerpoint/2010/main" val="1984591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Flächen- und </a:t>
            </a:r>
            <a:r>
              <a:rPr lang="de-DE" sz="20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Kubaturberechnung</a:t>
            </a:r>
            <a:endParaRPr lang="de-DE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5BF28BF-800C-4310-A8E5-39818305703A}"/>
              </a:ext>
            </a:extLst>
          </p:cNvPr>
          <p:cNvSpPr txBox="1"/>
          <p:nvPr/>
        </p:nvSpPr>
        <p:spPr>
          <a:xfrm>
            <a:off x="180001" y="1080000"/>
            <a:ext cx="10335600" cy="33558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bauen Sie am besten als Tabelle eine exakte Wohn- und Nutzflächenberechnung ein, bei Häusern ergänzt um eine Berechnung des umbauten Raumes (Kubatur). </a:t>
            </a:r>
          </a:p>
        </p:txBody>
      </p:sp>
    </p:spTree>
    <p:extLst>
      <p:ext uri="{BB962C8B-B14F-4D97-AF65-F5344CB8AC3E}">
        <p14:creationId xmlns:p14="http://schemas.microsoft.com/office/powerpoint/2010/main" val="1875976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Vermietungssituation</a:t>
            </a: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D882914-F2CB-4BC6-9397-ABDE3D0FD861}"/>
              </a:ext>
            </a:extLst>
          </p:cNvPr>
          <p:cNvSpPr txBox="1"/>
          <p:nvPr/>
        </p:nvSpPr>
        <p:spPr>
          <a:xfrm>
            <a:off x="180001" y="1080000"/>
            <a:ext cx="10335600" cy="33558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Für den Fall der (Teil-)Vermietung stellen Sie hier alle relevanten Eckpunkte aus den aktuellen Mietverhältnissen dar.</a:t>
            </a:r>
          </a:p>
        </p:txBody>
      </p:sp>
    </p:spTree>
    <p:extLst>
      <p:ext uri="{BB962C8B-B14F-4D97-AF65-F5344CB8AC3E}">
        <p14:creationId xmlns:p14="http://schemas.microsoft.com/office/powerpoint/2010/main" val="4054847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Grundrisse</a:t>
            </a: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AB9B7D8-323D-4DD7-B242-61F69CE4B403}"/>
              </a:ext>
            </a:extLst>
          </p:cNvPr>
          <p:cNvSpPr txBox="1"/>
          <p:nvPr/>
        </p:nvSpPr>
        <p:spPr>
          <a:xfrm>
            <a:off x="180001" y="1080000"/>
            <a:ext cx="10335600" cy="2716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5829CEF-B7C9-4A70-A39C-B81190F8152E}"/>
              </a:ext>
            </a:extLst>
          </p:cNvPr>
          <p:cNvSpPr txBox="1"/>
          <p:nvPr/>
        </p:nvSpPr>
        <p:spPr>
          <a:xfrm>
            <a:off x="180001" y="1080000"/>
            <a:ext cx="10335600" cy="26171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Bauen Sie hier, ggf. auf mehreren Seiten, alle vorbereiteten Grundrisse ein.</a:t>
            </a:r>
          </a:p>
        </p:txBody>
      </p:sp>
    </p:spTree>
    <p:extLst>
      <p:ext uri="{BB962C8B-B14F-4D97-AF65-F5344CB8AC3E}">
        <p14:creationId xmlns:p14="http://schemas.microsoft.com/office/powerpoint/2010/main" val="86744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Ansichten</a:t>
            </a: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0B6802E-3374-4C42-98BC-616F8188554A}"/>
              </a:ext>
            </a:extLst>
          </p:cNvPr>
          <p:cNvSpPr txBox="1"/>
          <p:nvPr/>
        </p:nvSpPr>
        <p:spPr>
          <a:xfrm>
            <a:off x="180001" y="1080000"/>
            <a:ext cx="10335600" cy="26171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Bauen Sie hier, ggf. auf mehreren Seiten, alle vorbereiteten Ansichten ein.</a:t>
            </a:r>
          </a:p>
        </p:txBody>
      </p:sp>
    </p:spTree>
    <p:extLst>
      <p:ext uri="{BB962C8B-B14F-4D97-AF65-F5344CB8AC3E}">
        <p14:creationId xmlns:p14="http://schemas.microsoft.com/office/powerpoint/2010/main" val="1083232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Schnitte</a:t>
            </a: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0910B76-09E1-43A4-AA39-006AE36ED45D}"/>
              </a:ext>
            </a:extLst>
          </p:cNvPr>
          <p:cNvSpPr txBox="1"/>
          <p:nvPr/>
        </p:nvSpPr>
        <p:spPr>
          <a:xfrm>
            <a:off x="180001" y="1080000"/>
            <a:ext cx="10335600" cy="26171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Bauen Sie hier, ggf. auf mehreren Seiten, alle vorbereiteten Schnitte ein.</a:t>
            </a:r>
          </a:p>
        </p:txBody>
      </p:sp>
    </p:spTree>
    <p:extLst>
      <p:ext uri="{BB962C8B-B14F-4D97-AF65-F5344CB8AC3E}">
        <p14:creationId xmlns:p14="http://schemas.microsoft.com/office/powerpoint/2010/main" val="1155317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Impressionen außen</a:t>
            </a: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AB9B7D8-323D-4DD7-B242-61F69CE4B403}"/>
              </a:ext>
            </a:extLst>
          </p:cNvPr>
          <p:cNvSpPr txBox="1"/>
          <p:nvPr/>
        </p:nvSpPr>
        <p:spPr>
          <a:xfrm>
            <a:off x="180001" y="1080000"/>
            <a:ext cx="10335600" cy="2716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035EC41-8165-4E4E-9475-DC0D6EABF772}"/>
              </a:ext>
            </a:extLst>
          </p:cNvPr>
          <p:cNvSpPr txBox="1"/>
          <p:nvPr/>
        </p:nvSpPr>
        <p:spPr>
          <a:xfrm>
            <a:off x="180001" y="1080000"/>
            <a:ext cx="10335600" cy="26171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Bauen Sie hier, ggf. auf mehreren Seiten, alle vorbereiteten Außenfotos ein.</a:t>
            </a:r>
          </a:p>
        </p:txBody>
      </p:sp>
    </p:spTree>
    <p:extLst>
      <p:ext uri="{BB962C8B-B14F-4D97-AF65-F5344CB8AC3E}">
        <p14:creationId xmlns:p14="http://schemas.microsoft.com/office/powerpoint/2010/main" val="2357132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Impressionen innen</a:t>
            </a: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AB9B7D8-323D-4DD7-B242-61F69CE4B403}"/>
              </a:ext>
            </a:extLst>
          </p:cNvPr>
          <p:cNvSpPr txBox="1"/>
          <p:nvPr/>
        </p:nvSpPr>
        <p:spPr>
          <a:xfrm>
            <a:off x="180001" y="1080000"/>
            <a:ext cx="10335600" cy="2716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37F0E52-F826-4474-BC29-32F54F6069C2}"/>
              </a:ext>
            </a:extLst>
          </p:cNvPr>
          <p:cNvSpPr txBox="1"/>
          <p:nvPr/>
        </p:nvSpPr>
        <p:spPr>
          <a:xfrm>
            <a:off x="180001" y="1080000"/>
            <a:ext cx="10335600" cy="26171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Bauen Sie hier, ggf. auf mehreren Seiten, alle vorbereiteten Innenfotos ein.</a:t>
            </a:r>
          </a:p>
        </p:txBody>
      </p:sp>
    </p:spTree>
    <p:extLst>
      <p:ext uri="{BB962C8B-B14F-4D97-AF65-F5344CB8AC3E}">
        <p14:creationId xmlns:p14="http://schemas.microsoft.com/office/powerpoint/2010/main" val="3532502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Erschließungssituation, Belastungen und Beschränkungen</a:t>
            </a: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0665CF4-2877-4ABF-9894-16B70C966BE5}"/>
              </a:ext>
            </a:extLst>
          </p:cNvPr>
          <p:cNvSpPr txBox="1"/>
          <p:nvPr/>
        </p:nvSpPr>
        <p:spPr>
          <a:xfrm>
            <a:off x="180001" y="1080000"/>
            <a:ext cx="10335600" cy="33558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können Sie Angaben zur Erschließungssituation, Altlasten, Baulasten, Belastungen in Abt. II des Grundbuches machen.</a:t>
            </a:r>
          </a:p>
        </p:txBody>
      </p:sp>
    </p:spTree>
    <p:extLst>
      <p:ext uri="{BB962C8B-B14F-4D97-AF65-F5344CB8AC3E}">
        <p14:creationId xmlns:p14="http://schemas.microsoft.com/office/powerpoint/2010/main" val="1527935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Inhaltsverzeichnis 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AB9B7D8-323D-4DD7-B242-61F69CE4B403}"/>
              </a:ext>
            </a:extLst>
          </p:cNvPr>
          <p:cNvSpPr txBox="1"/>
          <p:nvPr/>
        </p:nvSpPr>
        <p:spPr>
          <a:xfrm>
            <a:off x="180001" y="1080000"/>
            <a:ext cx="10335600" cy="61194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									Seite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Übersichtsdarstellung (Fact Sheet)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Makrostandort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Mikrostandort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Infrastruktur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Lageplan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Flurkarte und Grundbuchdaten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Objektbeschreibung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Ausstattungsmerkmale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Energetische Angaben / Energieausweis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Flächen- und </a:t>
            </a:r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Kubaturberechnung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Vermietungssituation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Grundrisse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Ansichten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Schnitte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Impressionen außen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Impressionen innen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Erschließungssituation, Belastungen und Beschränkungen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Potenziale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Kontaktdaten</a:t>
            </a:r>
          </a:p>
        </p:txBody>
      </p:sp>
    </p:spTree>
    <p:extLst>
      <p:ext uri="{BB962C8B-B14F-4D97-AF65-F5344CB8AC3E}">
        <p14:creationId xmlns:p14="http://schemas.microsoft.com/office/powerpoint/2010/main" val="22164862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Potenziale</a:t>
            </a: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0665CF4-2877-4ABF-9894-16B70C966BE5}"/>
              </a:ext>
            </a:extLst>
          </p:cNvPr>
          <p:cNvSpPr txBox="1"/>
          <p:nvPr/>
        </p:nvSpPr>
        <p:spPr>
          <a:xfrm>
            <a:off x="180001" y="1080000"/>
            <a:ext cx="10335600" cy="33558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können Sie die Potenziale Ihrer Immobilie ausführlich darstellen (z.B. Möglichkeit des Dachgeschossausbaus, Aufteilung des Grundstücks)</a:t>
            </a:r>
          </a:p>
        </p:txBody>
      </p:sp>
    </p:spTree>
    <p:extLst>
      <p:ext uri="{BB962C8B-B14F-4D97-AF65-F5344CB8AC3E}">
        <p14:creationId xmlns:p14="http://schemas.microsoft.com/office/powerpoint/2010/main" val="3407932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Kontaktdaten</a:t>
            </a: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4CB6A9A-0024-4820-B3BF-670AA2506E54}"/>
              </a:ext>
            </a:extLst>
          </p:cNvPr>
          <p:cNvSpPr txBox="1"/>
          <p:nvPr/>
        </p:nvSpPr>
        <p:spPr>
          <a:xfrm>
            <a:off x="180001" y="1080000"/>
            <a:ext cx="10335600" cy="18785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Geben Sie hier Ihre vollständigen Kontaktdaten an.</a:t>
            </a:r>
          </a:p>
        </p:txBody>
      </p:sp>
    </p:spTree>
    <p:extLst>
      <p:ext uri="{BB962C8B-B14F-4D97-AF65-F5344CB8AC3E}">
        <p14:creationId xmlns:p14="http://schemas.microsoft.com/office/powerpoint/2010/main" val="2470299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Übersichtsdarstellung (Fact Sheet) 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AB9B7D8-323D-4DD7-B242-61F69CE4B403}"/>
              </a:ext>
            </a:extLst>
          </p:cNvPr>
          <p:cNvSpPr txBox="1"/>
          <p:nvPr/>
        </p:nvSpPr>
        <p:spPr>
          <a:xfrm>
            <a:off x="180001" y="1080000"/>
            <a:ext cx="10335600" cy="53871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Objektart: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Objektanschrift: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Baujahr: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Objektzustand: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Grundstücksgröße: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Zimmer: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Wohnfläche: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Nutzfläche: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lvl="1">
              <a:lnSpc>
                <a:spcPts val="2400"/>
              </a:lnSpc>
            </a:pP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Stellen Sie hier die wesentlichen Punkte Ihrer Immobilie kurz und prägnant zusammen.</a:t>
            </a:r>
          </a:p>
        </p:txBody>
      </p:sp>
    </p:spTree>
    <p:extLst>
      <p:ext uri="{BB962C8B-B14F-4D97-AF65-F5344CB8AC3E}">
        <p14:creationId xmlns:p14="http://schemas.microsoft.com/office/powerpoint/2010/main" val="2583396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Makrostandort 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7E6318C-54C1-406D-973E-0F6B2B4777F2}"/>
              </a:ext>
            </a:extLst>
          </p:cNvPr>
          <p:cNvSpPr txBox="1"/>
          <p:nvPr/>
        </p:nvSpPr>
        <p:spPr>
          <a:xfrm>
            <a:off x="180001" y="1080000"/>
            <a:ext cx="10335600" cy="26171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steht eine Übersichtskarte in großem Maßstab, ergänzt um etwas Text in einem Textfeld.</a:t>
            </a:r>
          </a:p>
        </p:txBody>
      </p:sp>
    </p:spTree>
    <p:extLst>
      <p:ext uri="{BB962C8B-B14F-4D97-AF65-F5344CB8AC3E}">
        <p14:creationId xmlns:p14="http://schemas.microsoft.com/office/powerpoint/2010/main" val="269861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Mikrostandort 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78DBE78-718C-4A7F-AD78-D672601BF0E7}"/>
              </a:ext>
            </a:extLst>
          </p:cNvPr>
          <p:cNvSpPr txBox="1"/>
          <p:nvPr/>
        </p:nvSpPr>
        <p:spPr>
          <a:xfrm>
            <a:off x="180001" y="1080000"/>
            <a:ext cx="10335600" cy="26171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steht eine Übersichtskarte in kleinerem Maßstab, ergänzt um etwas Text in einem Textfeld.</a:t>
            </a:r>
          </a:p>
        </p:txBody>
      </p:sp>
    </p:spTree>
    <p:extLst>
      <p:ext uri="{BB962C8B-B14F-4D97-AF65-F5344CB8AC3E}">
        <p14:creationId xmlns:p14="http://schemas.microsoft.com/office/powerpoint/2010/main" val="4254695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Infrastruktur 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2D15770-DABC-44F5-B1F7-B6CEF2E8E1EF}"/>
              </a:ext>
            </a:extLst>
          </p:cNvPr>
          <p:cNvSpPr txBox="1"/>
          <p:nvPr/>
        </p:nvSpPr>
        <p:spPr>
          <a:xfrm>
            <a:off x="180001" y="1080000"/>
            <a:ext cx="10335600" cy="33558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können Sie z.B. die Nahversorgungssituation, die</a:t>
            </a: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Entfernung zur Autobahn, zu anderen Städten, Bahnhof, Flughäfen, Schulen, Kindergärten etc. aufführen.</a:t>
            </a:r>
          </a:p>
        </p:txBody>
      </p:sp>
    </p:spTree>
    <p:extLst>
      <p:ext uri="{BB962C8B-B14F-4D97-AF65-F5344CB8AC3E}">
        <p14:creationId xmlns:p14="http://schemas.microsoft.com/office/powerpoint/2010/main" val="3268304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Lageplan 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DB31110-FDF3-4544-AE4F-8F07DFFF059D}"/>
              </a:ext>
            </a:extLst>
          </p:cNvPr>
          <p:cNvSpPr txBox="1"/>
          <p:nvPr/>
        </p:nvSpPr>
        <p:spPr>
          <a:xfrm>
            <a:off x="180001" y="1080000"/>
            <a:ext cx="10335600" cy="18785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bauen Sie Ihren vorbereiteten Lageplan ein.</a:t>
            </a:r>
          </a:p>
        </p:txBody>
      </p:sp>
    </p:spTree>
    <p:extLst>
      <p:ext uri="{BB962C8B-B14F-4D97-AF65-F5344CB8AC3E}">
        <p14:creationId xmlns:p14="http://schemas.microsoft.com/office/powerpoint/2010/main" val="1937932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Flurkarte und Grundbuchdaten 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F72D533-545A-4FC0-8858-BB87E859E9AC}"/>
              </a:ext>
            </a:extLst>
          </p:cNvPr>
          <p:cNvSpPr txBox="1"/>
          <p:nvPr/>
        </p:nvSpPr>
        <p:spPr>
          <a:xfrm>
            <a:off x="180001" y="1080000"/>
            <a:ext cx="10335600" cy="33558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bauen Sie Ihre vorbereitete Flurkarte ein, die Sie um eine tabellarische Darstellung der Grundbuchdaten ergänzen können.</a:t>
            </a:r>
          </a:p>
        </p:txBody>
      </p:sp>
    </p:spTree>
    <p:extLst>
      <p:ext uri="{BB962C8B-B14F-4D97-AF65-F5344CB8AC3E}">
        <p14:creationId xmlns:p14="http://schemas.microsoft.com/office/powerpoint/2010/main" val="2717732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Objektbeschreibung 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16A6E8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Ihr Haus / Ihre Eigentumswohnung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EF4F6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F993952-507D-485F-AC87-7963FBB59DAC}"/>
              </a:ext>
            </a:extLst>
          </p:cNvPr>
          <p:cNvSpPr txBox="1"/>
          <p:nvPr/>
        </p:nvSpPr>
        <p:spPr>
          <a:xfrm>
            <a:off x="180001" y="1080000"/>
            <a:ext cx="10335600" cy="18785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beschreiben Sie Ihre Immobilie detailliert.</a:t>
            </a:r>
          </a:p>
        </p:txBody>
      </p:sp>
    </p:spTree>
    <p:extLst>
      <p:ext uri="{BB962C8B-B14F-4D97-AF65-F5344CB8AC3E}">
        <p14:creationId xmlns:p14="http://schemas.microsoft.com/office/powerpoint/2010/main" val="2321395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763</Words>
  <Application>Microsoft Office PowerPoint</Application>
  <PresentationFormat>Benutzerdefiniert</PresentationFormat>
  <Paragraphs>238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Muster-Exposé-Raster</dc:title>
  <dc:creator>CLEVER HAUSVERKAUF Arno Hänisch</dc:creator>
  <cp:lastModifiedBy>Harald Schüller</cp:lastModifiedBy>
  <cp:revision>1432</cp:revision>
  <cp:lastPrinted>2019-10-27T11:54:13Z</cp:lastPrinted>
  <dcterms:created xsi:type="dcterms:W3CDTF">2014-05-26T17:19:50Z</dcterms:created>
  <dcterms:modified xsi:type="dcterms:W3CDTF">2020-05-15T11:27:42Z</dcterms:modified>
</cp:coreProperties>
</file>